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412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C4DA-7A40-4499-AB20-B78D56D10A92}" type="datetimeFigureOut">
              <a:rPr lang="ar-IQ" smtClean="0"/>
              <a:pPr/>
              <a:t>26/11/1433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8EF5-58AF-41EA-866E-A2F0CEF3AFA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C4DA-7A40-4499-AB20-B78D56D10A92}" type="datetimeFigureOut">
              <a:rPr lang="ar-IQ" smtClean="0"/>
              <a:pPr/>
              <a:t>26/11/1433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8EF5-58AF-41EA-866E-A2F0CEF3AFA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C4DA-7A40-4499-AB20-B78D56D10A92}" type="datetimeFigureOut">
              <a:rPr lang="ar-IQ" smtClean="0"/>
              <a:pPr/>
              <a:t>26/11/1433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8EF5-58AF-41EA-866E-A2F0CEF3AFA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C4DA-7A40-4499-AB20-B78D56D10A92}" type="datetimeFigureOut">
              <a:rPr lang="ar-IQ" smtClean="0"/>
              <a:pPr/>
              <a:t>26/11/1433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8EF5-58AF-41EA-866E-A2F0CEF3AFA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C4DA-7A40-4499-AB20-B78D56D10A92}" type="datetimeFigureOut">
              <a:rPr lang="ar-IQ" smtClean="0"/>
              <a:pPr/>
              <a:t>26/11/1433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8EF5-58AF-41EA-866E-A2F0CEF3AFA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C4DA-7A40-4499-AB20-B78D56D10A92}" type="datetimeFigureOut">
              <a:rPr lang="ar-IQ" smtClean="0"/>
              <a:pPr/>
              <a:t>26/11/1433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8EF5-58AF-41EA-866E-A2F0CEF3AFA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C4DA-7A40-4499-AB20-B78D56D10A92}" type="datetimeFigureOut">
              <a:rPr lang="ar-IQ" smtClean="0"/>
              <a:pPr/>
              <a:t>26/11/1433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8EF5-58AF-41EA-866E-A2F0CEF3AFA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C4DA-7A40-4499-AB20-B78D56D10A92}" type="datetimeFigureOut">
              <a:rPr lang="ar-IQ" smtClean="0"/>
              <a:pPr/>
              <a:t>26/11/1433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8EF5-58AF-41EA-866E-A2F0CEF3AFA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C4DA-7A40-4499-AB20-B78D56D10A92}" type="datetimeFigureOut">
              <a:rPr lang="ar-IQ" smtClean="0"/>
              <a:pPr/>
              <a:t>26/11/1433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8EF5-58AF-41EA-866E-A2F0CEF3AFA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C4DA-7A40-4499-AB20-B78D56D10A92}" type="datetimeFigureOut">
              <a:rPr lang="ar-IQ" smtClean="0"/>
              <a:pPr/>
              <a:t>26/11/1433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8EF5-58AF-41EA-866E-A2F0CEF3AFA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C4DA-7A40-4499-AB20-B78D56D10A92}" type="datetimeFigureOut">
              <a:rPr lang="ar-IQ" smtClean="0"/>
              <a:pPr/>
              <a:t>26/11/1433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1DC8EF5-58AF-41EA-866E-A2F0CEF3AFA9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0DC4DA-7A40-4499-AB20-B78D56D10A92}" type="datetimeFigureOut">
              <a:rPr lang="ar-IQ" smtClean="0"/>
              <a:pPr/>
              <a:t>26/11/1433</a:t>
            </a:fld>
            <a:endParaRPr lang="ar-IQ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DC8EF5-58AF-41EA-866E-A2F0CEF3AFA9}" type="slidenum">
              <a:rPr lang="ar-IQ" smtClean="0"/>
              <a:pPr/>
              <a:t>‹#›</a:t>
            </a:fld>
            <a:endParaRPr lang="ar-IQ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22030" y="1243010"/>
            <a:ext cx="8229600" cy="1828800"/>
          </a:xfrm>
        </p:spPr>
        <p:txBody>
          <a:bodyPr/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محاضرات في علم الصرف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ar-IQ" dirty="0" smtClean="0"/>
              <a:t>إعداد: </a:t>
            </a:r>
            <a:r>
              <a:rPr lang="ar-IQ" dirty="0" err="1" smtClean="0"/>
              <a:t>م</a:t>
            </a:r>
            <a:r>
              <a:rPr lang="ar-IQ" dirty="0" smtClean="0"/>
              <a:t>.</a:t>
            </a:r>
            <a:r>
              <a:rPr lang="ar-IQ" dirty="0" err="1" smtClean="0"/>
              <a:t>م</a:t>
            </a:r>
            <a:r>
              <a:rPr lang="ar-IQ" dirty="0" smtClean="0"/>
              <a:t>. إياد عبد الجبار أحمد</a:t>
            </a:r>
          </a:p>
          <a:p>
            <a:pPr algn="ctr"/>
            <a:r>
              <a:rPr lang="ar-IQ" dirty="0" smtClean="0"/>
              <a:t>ماجستير في النحو والصرف</a:t>
            </a:r>
          </a:p>
          <a:p>
            <a:pPr algn="ctr"/>
            <a:r>
              <a:rPr lang="ar-IQ" dirty="0" smtClean="0"/>
              <a:t>كلية العلوم الإسلامية</a:t>
            </a:r>
          </a:p>
          <a:p>
            <a:pPr algn="ctr"/>
            <a:r>
              <a:rPr lang="ar-IQ" dirty="0" smtClean="0"/>
              <a:t>قسم اللغة العربية</a:t>
            </a:r>
            <a:endParaRPr lang="ar-IQ" dirty="0"/>
          </a:p>
        </p:txBody>
      </p:sp>
      <p:sp>
        <p:nvSpPr>
          <p:cNvPr id="4" name="مربع نص 3"/>
          <p:cNvSpPr txBox="1"/>
          <p:nvPr/>
        </p:nvSpPr>
        <p:spPr>
          <a:xfrm>
            <a:off x="3104458" y="5643578"/>
            <a:ext cx="486703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IQ" b="1" dirty="0" smtClean="0">
                <a:solidFill>
                  <a:srgbClr val="C00000"/>
                </a:solidFill>
              </a:rPr>
              <a:t>ملاحظة: تؤخذ المحاضرات من موقع الكلية على شبكة الانترنت </a:t>
            </a:r>
            <a:endParaRPr lang="ar-IQ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>
                <a:solidFill>
                  <a:srgbClr val="C00000"/>
                </a:solidFill>
              </a:rPr>
              <a:t>شكر وتقدير</a:t>
            </a:r>
            <a:endParaRPr lang="ar-IQ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IQ" sz="4000" dirty="0" smtClean="0">
                <a:latin typeface="Arabic Typesetting" pitchFamily="66" charset="-78"/>
                <a:cs typeface="Arabic Typesetting" pitchFamily="66" charset="-78"/>
              </a:rPr>
              <a:t>في بداية هذه المحاضرات أتقدم بالشكر الجزيل لكل من دعم وساهم في </a:t>
            </a:r>
            <a:r>
              <a:rPr lang="ar-IQ" sz="4000" dirty="0" err="1" smtClean="0">
                <a:latin typeface="Arabic Typesetting" pitchFamily="66" charset="-78"/>
                <a:cs typeface="Arabic Typesetting" pitchFamily="66" charset="-78"/>
              </a:rPr>
              <a:t>انجاح</a:t>
            </a:r>
            <a:r>
              <a:rPr lang="ar-IQ" sz="4000" dirty="0" smtClean="0">
                <a:latin typeface="Arabic Typesetting" pitchFamily="66" charset="-78"/>
                <a:cs typeface="Arabic Typesetting" pitchFamily="66" charset="-78"/>
              </a:rPr>
              <a:t> هذه التجربة. وفي مقدمتهم السيد عميد كلية العلوم الإسلامية المحترم الدكتور محمد جواد </a:t>
            </a:r>
            <a:r>
              <a:rPr lang="ar-IQ" sz="4000" dirty="0" err="1" smtClean="0">
                <a:latin typeface="Arabic Typesetting" pitchFamily="66" charset="-78"/>
                <a:cs typeface="Arabic Typesetting" pitchFamily="66" charset="-78"/>
              </a:rPr>
              <a:t>الطريحي</a:t>
            </a:r>
            <a:r>
              <a:rPr lang="ar-IQ" sz="4000" dirty="0" smtClean="0">
                <a:latin typeface="Arabic Typesetting" pitchFamily="66" charset="-78"/>
                <a:cs typeface="Arabic Typesetting" pitchFamily="66" charset="-78"/>
              </a:rPr>
              <a:t> والسيد رئيس قسم اللغة العربية الدكتور محمد </a:t>
            </a:r>
            <a:r>
              <a:rPr lang="ar-IQ" sz="4000" dirty="0" err="1" smtClean="0">
                <a:latin typeface="Arabic Typesetting" pitchFamily="66" charset="-78"/>
                <a:cs typeface="Arabic Typesetting" pitchFamily="66" charset="-78"/>
              </a:rPr>
              <a:t>خضير</a:t>
            </a:r>
            <a:r>
              <a:rPr lang="ar-IQ" sz="4000" dirty="0" smtClean="0">
                <a:latin typeface="Arabic Typesetting" pitchFamily="66" charset="-78"/>
                <a:cs typeface="Arabic Typesetting" pitchFamily="66" charset="-78"/>
              </a:rPr>
              <a:t> مضحي. والسادة المعاونون.</a:t>
            </a:r>
          </a:p>
          <a:p>
            <a:pPr algn="ctr">
              <a:buNone/>
            </a:pPr>
            <a:r>
              <a:rPr lang="ar-IQ" sz="4000" dirty="0" smtClean="0">
                <a:solidFill>
                  <a:srgbClr val="C00000"/>
                </a:solidFill>
                <a:latin typeface="Arabic Typesetting" pitchFamily="66" charset="-78"/>
                <a:cs typeface="DecoType Naskh Swashes" pitchFamily="2" charset="-78"/>
              </a:rPr>
              <a:t>مع فائق الود.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0"/>
          </a:xfrm>
        </p:spPr>
        <p:txBody>
          <a:bodyPr/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المجرد والمزيد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1779272"/>
          </a:xfrm>
        </p:spPr>
        <p:txBody>
          <a:bodyPr>
            <a:normAutofit/>
          </a:bodyPr>
          <a:lstStyle/>
          <a:p>
            <a:r>
              <a:rPr lang="ar-IQ" dirty="0" smtClean="0"/>
              <a:t>خضعت كلمات العربية لمبدأ (التجرد والزيادة) بمعنى أن بعضها لزم الأصل الذي وضع </a:t>
            </a:r>
            <a:r>
              <a:rPr lang="ar-IQ" dirty="0" smtClean="0"/>
              <a:t>عليه غالبية هذه الكلمات وهو ثلاثة، على حين زاد بعضها، فشمل حروفاً أخرى إلى جانب حروفه الأصلية، ويقسم </a:t>
            </a:r>
            <a:r>
              <a:rPr lang="ar-IQ" dirty="0" err="1" smtClean="0"/>
              <a:t>الصرفيون</a:t>
            </a:r>
            <a:r>
              <a:rPr lang="ar-IQ" dirty="0" smtClean="0"/>
              <a:t> الاسم بهذا الاعتبار إلى قسمين:</a:t>
            </a:r>
            <a:endParaRPr lang="ar-IQ" dirty="0" smtClean="0"/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 smtClean="0"/>
          </a:p>
          <a:p>
            <a:endParaRPr lang="ar-IQ" dirty="0"/>
          </a:p>
        </p:txBody>
      </p:sp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609600" y="3429000"/>
            <a:ext cx="8229600" cy="142208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ar-IQ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أ: </a:t>
            </a:r>
            <a:r>
              <a:rPr kumimoji="0" lang="ar-IQ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مجرد: </a:t>
            </a:r>
            <a:r>
              <a:rPr kumimoji="0" lang="ar-IQ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وهو ما كانت جميع حروفه أصلية؛ لا يسقط منها حرف غي أي تصريف من </a:t>
            </a:r>
            <a:r>
              <a:rPr kumimoji="0" lang="ar-IQ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تصاريف</a:t>
            </a:r>
            <a:r>
              <a:rPr kumimoji="0" lang="ar-IQ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الكلمة. والأسماء المجردة ثلاثية ورباعية وخماسية.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ar-IQ" sz="2600" dirty="0" smtClean="0"/>
              <a:t>أسد- درهم – سفرجل.</a:t>
            </a:r>
            <a:endParaRPr kumimoji="0" lang="ar-IQ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عنصر نائب للمحتوى 2"/>
          <p:cNvSpPr txBox="1">
            <a:spLocks/>
          </p:cNvSpPr>
          <p:nvPr/>
        </p:nvSpPr>
        <p:spPr>
          <a:xfrm>
            <a:off x="500034" y="5293066"/>
            <a:ext cx="8229600" cy="922016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ar-IQ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ب- </a:t>
            </a:r>
            <a:r>
              <a:rPr kumimoji="0" lang="ar-IQ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مزيد:</a:t>
            </a:r>
            <a:r>
              <a:rPr kumimoji="0" lang="ar-IQ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هو ما زيد فيه على حروفه الأصلية حرف أو أكثر.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ar-IQ" sz="2600" dirty="0" smtClean="0"/>
              <a:t>ولا يتجاوز مزيد الأسماء سبعة أحرف.</a:t>
            </a:r>
            <a:endParaRPr kumimoji="0" lang="ar-IQ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0"/>
          </a:xfrm>
        </p:spPr>
        <p:txBody>
          <a:bodyPr/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أبنية المجرد والمزيد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636264"/>
          </a:xfrm>
        </p:spPr>
        <p:txBody>
          <a:bodyPr/>
          <a:lstStyle/>
          <a:p>
            <a:pPr algn="just"/>
            <a:r>
              <a:rPr lang="ar-IQ" dirty="0" smtClean="0"/>
              <a:t>أولاً: المجرد: ينقسم إلى ثلاثي ورباعي وخماسي.</a:t>
            </a:r>
            <a:endParaRPr lang="ar-IQ" dirty="0"/>
          </a:p>
        </p:txBody>
      </p:sp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485804" y="2643182"/>
            <a:ext cx="8229600" cy="636264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274320" marR="0" lvl="0" indent="-27432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ar-IQ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أ. </a:t>
            </a:r>
            <a:r>
              <a:rPr lang="ar-IQ" sz="50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أبنية</a:t>
            </a:r>
            <a:r>
              <a:rPr lang="ar-IQ" sz="2600" dirty="0" smtClean="0">
                <a:solidFill>
                  <a:srgbClr val="FF0000"/>
                </a:solidFill>
              </a:rPr>
              <a:t> </a:t>
            </a:r>
            <a:r>
              <a:rPr lang="ar-IQ" sz="50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الثلاثي</a:t>
            </a:r>
            <a:r>
              <a:rPr lang="ar-IQ" sz="2600" dirty="0" smtClean="0">
                <a:solidFill>
                  <a:srgbClr val="FF0000"/>
                </a:solidFill>
              </a:rPr>
              <a:t> </a:t>
            </a:r>
            <a:r>
              <a:rPr lang="ar-IQ" sz="50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المجرد</a:t>
            </a:r>
            <a:endParaRPr lang="ar-IQ" sz="50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عنصر نائب للمحتوى 2"/>
          <p:cNvSpPr txBox="1">
            <a:spLocks/>
          </p:cNvSpPr>
          <p:nvPr/>
        </p:nvSpPr>
        <p:spPr>
          <a:xfrm>
            <a:off x="485804" y="3714752"/>
            <a:ext cx="8229600" cy="2357454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ar-IQ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كما علمان سابقاً أن وزن الكلمات الثلاثية</a:t>
            </a:r>
            <a:r>
              <a:rPr kumimoji="0" lang="ar-IQ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الأصول يعبر عنه بالميزان (فعل) تحرك هذه الحروف حسب حركة الكلمة المراد وزنها، من هنا قال </a:t>
            </a:r>
            <a:r>
              <a:rPr kumimoji="0" lang="ar-IQ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الصرفيون</a:t>
            </a:r>
            <a:r>
              <a:rPr kumimoji="0" lang="ar-IQ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أن ل</a:t>
            </a:r>
            <a:r>
              <a:rPr kumimoji="0" lang="ar-IQ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لاسم</a:t>
            </a:r>
            <a:r>
              <a:rPr kumimoji="0" lang="ar-IQ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الثلاثي المجرد عشرة أبنية استعملها العرب، وتقتضي القسمة العقلية أن يكون الثلاثي المجرد من الأسماء على اثني عشر بناء، </a:t>
            </a:r>
            <a:r>
              <a:rPr lang="ar-IQ" sz="2600" dirty="0" smtClean="0"/>
              <a:t>ناتجة من ضرب ثلاثة أحوال لـ (فاء الكلمة) × أربعة أحوال لـ (عين) الكلمة= 12 وزناً أو بناءً.  </a:t>
            </a:r>
            <a:endParaRPr kumimoji="0" lang="ar-IQ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4929222"/>
          </a:xfrm>
        </p:spPr>
        <p:txBody>
          <a:bodyPr>
            <a:noAutofit/>
          </a:bodyPr>
          <a:lstStyle/>
          <a:p>
            <a:pPr marL="651510" indent="-514350" algn="just">
              <a:buClr>
                <a:srgbClr val="FF0000"/>
              </a:buClr>
              <a:buNone/>
            </a:pPr>
            <a:r>
              <a:rPr lang="ar-IQ" sz="3200" dirty="0" smtClean="0">
                <a:latin typeface="Simplified Arabic" pitchFamily="18" charset="-78"/>
                <a:cs typeface="+mj-cs"/>
              </a:rPr>
              <a:t>لأن للفاء ثلاثة أحوال: فتح وضم وكسر. ولا يمكن </a:t>
            </a:r>
            <a:r>
              <a:rPr lang="ar-IQ" sz="3200" dirty="0" err="1" smtClean="0">
                <a:latin typeface="Simplified Arabic" pitchFamily="18" charset="-78"/>
                <a:cs typeface="+mj-cs"/>
              </a:rPr>
              <a:t>اسكانه</a:t>
            </a:r>
            <a:r>
              <a:rPr lang="ar-IQ" sz="3200" dirty="0" smtClean="0">
                <a:latin typeface="Simplified Arabic" pitchFamily="18" charset="-78"/>
                <a:cs typeface="+mj-cs"/>
              </a:rPr>
              <a:t> لتعذر النطق بالساكن.</a:t>
            </a:r>
          </a:p>
          <a:p>
            <a:pPr marL="651510" indent="-514350" algn="just">
              <a:buClr>
                <a:srgbClr val="FF0000"/>
              </a:buClr>
              <a:buNone/>
            </a:pPr>
            <a:r>
              <a:rPr lang="ar-IQ" sz="3200" dirty="0" smtClean="0">
                <a:latin typeface="Simplified Arabic" pitchFamily="18" charset="-78"/>
                <a:cs typeface="+mj-cs"/>
              </a:rPr>
              <a:t>وللعين أربعة أحوال: فتح وضم وكسر وسكون.</a:t>
            </a:r>
          </a:p>
          <a:p>
            <a:pPr marL="651510" indent="-514350" algn="just">
              <a:buClr>
                <a:srgbClr val="FF0000"/>
              </a:buClr>
              <a:buNone/>
            </a:pPr>
            <a:r>
              <a:rPr lang="ar-IQ" sz="3200" dirty="0" smtClean="0">
                <a:latin typeface="Simplified Arabic" pitchFamily="18" charset="-78"/>
                <a:cs typeface="+mj-cs"/>
              </a:rPr>
              <a:t>أما اللام فحرف للإعراب والبناء. فلا يتعلق </a:t>
            </a:r>
            <a:r>
              <a:rPr lang="ar-IQ" sz="3200" dirty="0" err="1" smtClean="0">
                <a:latin typeface="Simplified Arabic" pitchFamily="18" charset="-78"/>
                <a:cs typeface="+mj-cs"/>
              </a:rPr>
              <a:t>به</a:t>
            </a:r>
            <a:r>
              <a:rPr lang="ar-IQ" sz="3200" dirty="0" smtClean="0">
                <a:latin typeface="Simplified Arabic" pitchFamily="18" charset="-78"/>
                <a:cs typeface="+mj-cs"/>
              </a:rPr>
              <a:t> الوزن.</a:t>
            </a:r>
          </a:p>
          <a:p>
            <a:pPr marL="651510" indent="-514350" algn="just">
              <a:buClr>
                <a:srgbClr val="FF0000"/>
              </a:buClr>
              <a:buNone/>
            </a:pPr>
            <a:r>
              <a:rPr lang="ar-IQ" sz="3200" dirty="0" smtClean="0">
                <a:latin typeface="Simplified Arabic" pitchFamily="18" charset="-78"/>
                <a:cs typeface="+mj-cs"/>
              </a:rPr>
              <a:t>ولكن العرب لم تستعمل سوى عشرة أبنية للثلاثي المجرد فسقط من الاستعمال بناءان استثقل النطق </a:t>
            </a:r>
            <a:r>
              <a:rPr lang="ar-IQ" sz="3200" dirty="0" err="1" smtClean="0">
                <a:latin typeface="Simplified Arabic" pitchFamily="18" charset="-78"/>
                <a:cs typeface="+mj-cs"/>
              </a:rPr>
              <a:t>بهما</a:t>
            </a:r>
            <a:r>
              <a:rPr lang="ar-IQ" sz="3200" dirty="0" smtClean="0">
                <a:latin typeface="Simplified Arabic" pitchFamily="18" charset="-78"/>
                <a:cs typeface="+mj-cs"/>
              </a:rPr>
              <a:t>؛ هما: فِعُل وفُعِل.</a:t>
            </a:r>
          </a:p>
          <a:p>
            <a:pPr marL="651510" indent="-514350" algn="just">
              <a:buClr>
                <a:srgbClr val="FF0000"/>
              </a:buClr>
              <a:buAutoNum type="arabicPeriod"/>
            </a:pPr>
            <a:r>
              <a:rPr lang="ar-IQ" sz="3200" dirty="0" smtClean="0">
                <a:latin typeface="Simplified Arabic" pitchFamily="18" charset="-78"/>
                <a:cs typeface="+mj-cs"/>
              </a:rPr>
              <a:t>فَعَل: في الأسماء جَبَل، فَرَس، وفي الصفات بَطَل حَسَن.</a:t>
            </a:r>
          </a:p>
          <a:p>
            <a:pPr marL="651510" indent="-514350" algn="just">
              <a:buClr>
                <a:srgbClr val="FF0000"/>
              </a:buClr>
              <a:buAutoNum type="arabicPeriod"/>
            </a:pPr>
            <a:r>
              <a:rPr lang="ar-IQ" sz="3200" dirty="0" smtClean="0">
                <a:latin typeface="Simplified Arabic" pitchFamily="18" charset="-78"/>
                <a:cs typeface="+mj-cs"/>
              </a:rPr>
              <a:t>فَعِل: في الأسماء كَتِف، فَخِذ، كَبِد، وفي الصفات حَذِر، فَرِح. </a:t>
            </a:r>
          </a:p>
          <a:p>
            <a:pPr marL="651510" indent="-514350" algn="just">
              <a:buClr>
                <a:srgbClr val="FF0000"/>
              </a:buClr>
              <a:buAutoNum type="arabicPeriod"/>
            </a:pPr>
            <a:r>
              <a:rPr lang="ar-IQ" sz="3200" dirty="0" smtClean="0">
                <a:latin typeface="Simplified Arabic" pitchFamily="18" charset="-78"/>
                <a:cs typeface="+mj-cs"/>
              </a:rPr>
              <a:t>فَعُل:في الأسماء: رَجُل، سَبُع، عَضُد، وفي الصفات نَدُس، وهو الغلام الفهم.</a:t>
            </a:r>
          </a:p>
          <a:p>
            <a:pPr marL="651510" indent="-514350" algn="just">
              <a:buClr>
                <a:srgbClr val="FF0000"/>
              </a:buClr>
              <a:buNone/>
            </a:pPr>
            <a:endParaRPr lang="ar-IQ" sz="3200" dirty="0" smtClean="0">
              <a:latin typeface="Simplified Arabic" pitchFamily="18" charset="-78"/>
              <a:cs typeface="+mj-cs"/>
            </a:endParaRPr>
          </a:p>
          <a:p>
            <a:pPr marL="651510" indent="-514350" algn="just">
              <a:buClr>
                <a:srgbClr val="FF0000"/>
              </a:buClr>
              <a:buNone/>
            </a:pPr>
            <a:endParaRPr lang="ar-IQ" sz="3200" dirty="0" smtClean="0">
              <a:latin typeface="Simplified Arabic" pitchFamily="18" charset="-78"/>
              <a:cs typeface="+mj-cs"/>
            </a:endParaRPr>
          </a:p>
          <a:p>
            <a:pPr marL="651510" indent="-514350" algn="just">
              <a:buClr>
                <a:srgbClr val="FF0000"/>
              </a:buClr>
              <a:buNone/>
            </a:pPr>
            <a:endParaRPr lang="ar-IQ" sz="3200" dirty="0" smtClean="0">
              <a:latin typeface="Simplified Arabic" pitchFamily="18" charset="-78"/>
              <a:cs typeface="+mj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357850"/>
          </a:xfrm>
        </p:spPr>
        <p:txBody>
          <a:bodyPr>
            <a:noAutofit/>
          </a:bodyPr>
          <a:lstStyle/>
          <a:p>
            <a:pPr marL="651510" indent="-514350" algn="just">
              <a:buClr>
                <a:srgbClr val="FF0000"/>
              </a:buClr>
              <a:buFont typeface="+mj-lt"/>
              <a:buAutoNum type="arabicPeriod" startAt="4"/>
            </a:pPr>
            <a:r>
              <a:rPr lang="ar-IQ" sz="3200" dirty="0" smtClean="0">
                <a:latin typeface="Simplified Arabic" pitchFamily="18" charset="-78"/>
                <a:cs typeface="+mj-cs"/>
              </a:rPr>
              <a:t> فَعْل: في الأسماء صَقْر، فَهْد، كَعْب، وفي الصفات: سَهْل، صَع</a:t>
            </a:r>
            <a:r>
              <a:rPr lang="ar-IQ" sz="3200" dirty="0" smtClean="0">
                <a:latin typeface="Simplified Arabic" pitchFamily="18" charset="-78"/>
                <a:cs typeface="+mj-cs"/>
              </a:rPr>
              <a:t>ْب، ضَخْم.</a:t>
            </a:r>
          </a:p>
          <a:p>
            <a:pPr marL="651510" indent="-514350" algn="just">
              <a:buClr>
                <a:srgbClr val="FF0000"/>
              </a:buClr>
              <a:buFont typeface="+mj-lt"/>
              <a:buAutoNum type="arabicPeriod" startAt="4"/>
            </a:pPr>
            <a:r>
              <a:rPr lang="ar-IQ" sz="3200" dirty="0" smtClean="0">
                <a:latin typeface="Simplified Arabic" pitchFamily="18" charset="-78"/>
                <a:cs typeface="+mj-cs"/>
              </a:rPr>
              <a:t>فِعِل: في الأسماء إِبِل قال سيبويه: ولا نعلم في الأسماء والصفات غيره.</a:t>
            </a:r>
          </a:p>
          <a:p>
            <a:pPr marL="651510" indent="-514350" algn="just">
              <a:buClr>
                <a:srgbClr val="FF0000"/>
              </a:buClr>
              <a:buFont typeface="+mj-lt"/>
              <a:buAutoNum type="arabicPeriod" startAt="4"/>
            </a:pPr>
            <a:r>
              <a:rPr lang="ar-IQ" sz="3200" dirty="0" smtClean="0">
                <a:latin typeface="Simplified Arabic" pitchFamily="18" charset="-78"/>
                <a:cs typeface="+mj-cs"/>
              </a:rPr>
              <a:t>فِعَل: في الأسماء عِنَب، وفي الصفات قالوا قوم </a:t>
            </a:r>
            <a:r>
              <a:rPr lang="ar-IQ" sz="3200" dirty="0" smtClean="0">
                <a:solidFill>
                  <a:srgbClr val="FF0000"/>
                </a:solidFill>
                <a:latin typeface="Simplified Arabic" pitchFamily="18" charset="-78"/>
                <a:cs typeface="+mj-cs"/>
              </a:rPr>
              <a:t>عِدىً</a:t>
            </a:r>
            <a:r>
              <a:rPr lang="ar-IQ" sz="3200" dirty="0" smtClean="0">
                <a:latin typeface="Simplified Arabic" pitchFamily="18" charset="-78"/>
                <a:cs typeface="+mj-cs"/>
              </a:rPr>
              <a:t> أي أعداء. وقِيَم.</a:t>
            </a:r>
          </a:p>
          <a:p>
            <a:pPr marL="651510" indent="-514350" algn="just">
              <a:buClr>
                <a:srgbClr val="FF0000"/>
              </a:buClr>
              <a:buFont typeface="+mj-lt"/>
              <a:buAutoNum type="arabicPeriod" startAt="4"/>
            </a:pPr>
            <a:r>
              <a:rPr lang="ar-IQ" sz="3200" dirty="0" smtClean="0">
                <a:latin typeface="Simplified Arabic" pitchFamily="18" charset="-78"/>
                <a:cs typeface="+mj-cs"/>
              </a:rPr>
              <a:t>فِعْل:في الأسماء جِذْع </a:t>
            </a:r>
            <a:r>
              <a:rPr lang="ar-IQ" sz="3200" dirty="0" err="1" smtClean="0">
                <a:latin typeface="Simplified Arabic" pitchFamily="18" charset="-78"/>
                <a:cs typeface="+mj-cs"/>
              </a:rPr>
              <a:t>عِذْق</a:t>
            </a:r>
            <a:r>
              <a:rPr lang="ar-IQ" sz="3200" dirty="0" smtClean="0">
                <a:latin typeface="Simplified Arabic" pitchFamily="18" charset="-78"/>
                <a:cs typeface="+mj-cs"/>
              </a:rPr>
              <a:t>، وفي الصفات جِلْف ونِضْو وهو الحيوان الهزيل.</a:t>
            </a:r>
          </a:p>
          <a:p>
            <a:pPr marL="651510" indent="-514350" algn="just">
              <a:buClr>
                <a:srgbClr val="FF0000"/>
              </a:buClr>
              <a:buFont typeface="+mj-lt"/>
              <a:buAutoNum type="arabicPeriod" startAt="4"/>
            </a:pPr>
            <a:r>
              <a:rPr lang="ar-IQ" sz="3200" dirty="0" smtClean="0">
                <a:latin typeface="Simplified Arabic" pitchFamily="18" charset="-78"/>
                <a:cs typeface="+mj-cs"/>
              </a:rPr>
              <a:t>فُعُل: في الأسماء أُذُن </a:t>
            </a:r>
            <a:r>
              <a:rPr lang="ar-IQ" sz="3200" dirty="0" smtClean="0">
                <a:latin typeface="Simplified Arabic" pitchFamily="18" charset="-78"/>
                <a:cs typeface="+mj-cs"/>
              </a:rPr>
              <a:t>وعُنُق، وفي الصفات نُكُر، وناقة </a:t>
            </a:r>
            <a:r>
              <a:rPr lang="ar-IQ" sz="3200" dirty="0" smtClean="0">
                <a:solidFill>
                  <a:srgbClr val="FF0000"/>
                </a:solidFill>
                <a:latin typeface="Simplified Arabic" pitchFamily="18" charset="-78"/>
                <a:cs typeface="+mj-cs"/>
              </a:rPr>
              <a:t>سُرُح</a:t>
            </a:r>
            <a:r>
              <a:rPr lang="ar-IQ" sz="3200" dirty="0" smtClean="0">
                <a:latin typeface="Simplified Arabic" pitchFamily="18" charset="-78"/>
                <a:cs typeface="+mj-cs"/>
              </a:rPr>
              <a:t> (أي سريعة).</a:t>
            </a:r>
          </a:p>
          <a:p>
            <a:pPr marL="651510" indent="-514350" algn="just">
              <a:buClr>
                <a:srgbClr val="FF0000"/>
              </a:buClr>
              <a:buFont typeface="+mj-lt"/>
              <a:buAutoNum type="arabicPeriod" startAt="4"/>
            </a:pPr>
            <a:r>
              <a:rPr lang="ar-IQ" sz="3200" dirty="0" smtClean="0">
                <a:latin typeface="Simplified Arabic" pitchFamily="18" charset="-78"/>
                <a:cs typeface="+mj-cs"/>
              </a:rPr>
              <a:t>فُعَل: في الأسما</a:t>
            </a:r>
            <a:r>
              <a:rPr lang="ar-IQ" sz="3200" dirty="0" smtClean="0">
                <a:latin typeface="Simplified Arabic" pitchFamily="18" charset="-78"/>
                <a:cs typeface="+mj-cs"/>
              </a:rPr>
              <a:t>ء </a:t>
            </a:r>
            <a:r>
              <a:rPr lang="ar-IQ" sz="3200" dirty="0" err="1" smtClean="0">
                <a:latin typeface="Simplified Arabic" pitchFamily="18" charset="-78"/>
                <a:cs typeface="+mj-cs"/>
              </a:rPr>
              <a:t>صُرَد</a:t>
            </a:r>
            <a:r>
              <a:rPr lang="ar-IQ" sz="3200" dirty="0" smtClean="0">
                <a:latin typeface="Simplified Arabic" pitchFamily="18" charset="-78"/>
                <a:cs typeface="+mj-cs"/>
              </a:rPr>
              <a:t> (اسم طائر ضخم)وفي الصفات لُبَد وحُطَم وهو الراعي الظلوم للماشية.</a:t>
            </a:r>
          </a:p>
          <a:p>
            <a:pPr marL="651510" indent="-514350" algn="just">
              <a:buClr>
                <a:srgbClr val="FF0000"/>
              </a:buClr>
              <a:buNone/>
            </a:pPr>
            <a:r>
              <a:rPr lang="ar-IQ" sz="3200" dirty="0" smtClean="0">
                <a:solidFill>
                  <a:srgbClr val="FF0000"/>
                </a:solidFill>
                <a:latin typeface="Simplified Arabic" pitchFamily="18" charset="-78"/>
                <a:cs typeface="+mj-cs"/>
              </a:rPr>
              <a:t>10. </a:t>
            </a:r>
            <a:r>
              <a:rPr lang="ar-IQ" sz="3200" dirty="0" smtClean="0">
                <a:latin typeface="Simplified Arabic" pitchFamily="18" charset="-78"/>
                <a:cs typeface="+mj-cs"/>
              </a:rPr>
              <a:t>فُعْل: في الأسماء: بُرْد وقُفْل، وفي الصفات مرٌّ وحُلْو.</a:t>
            </a:r>
            <a:endParaRPr lang="ar-IQ" sz="3200" dirty="0" smtClean="0">
              <a:latin typeface="Simplified Arabic" pitchFamily="18" charset="-78"/>
              <a:cs typeface="+mj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838</TotalTime>
  <Words>487</Words>
  <Application>Microsoft Office PowerPoint</Application>
  <PresentationFormat>عرض على الشاشة (3:4)‏</PresentationFormat>
  <Paragraphs>35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تدفق</vt:lpstr>
      <vt:lpstr>محاضرات في علم الصرف</vt:lpstr>
      <vt:lpstr>شكر وتقدير</vt:lpstr>
      <vt:lpstr>المجرد والمزيد</vt:lpstr>
      <vt:lpstr>أبنية المجرد والمزيد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علم الصرف</dc:title>
  <dc:creator>user</dc:creator>
  <cp:lastModifiedBy>user</cp:lastModifiedBy>
  <cp:revision>23</cp:revision>
  <dcterms:created xsi:type="dcterms:W3CDTF">2012-10-07T19:22:49Z</dcterms:created>
  <dcterms:modified xsi:type="dcterms:W3CDTF">2012-10-11T05:21:54Z</dcterms:modified>
</cp:coreProperties>
</file>